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4"/>
  </p:notesMasterIdLst>
  <p:sldIdLst>
    <p:sldId id="292" r:id="rId2"/>
    <p:sldId id="256" r:id="rId3"/>
    <p:sldId id="270" r:id="rId4"/>
    <p:sldId id="257" r:id="rId5"/>
    <p:sldId id="258" r:id="rId6"/>
    <p:sldId id="271" r:id="rId7"/>
    <p:sldId id="272" r:id="rId8"/>
    <p:sldId id="259" r:id="rId9"/>
    <p:sldId id="273" r:id="rId10"/>
    <p:sldId id="274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7" r:id="rId32"/>
    <p:sldId id="288" r:id="rId33"/>
    <p:sldId id="289" r:id="rId34"/>
    <p:sldId id="290" r:id="rId35"/>
    <p:sldId id="291" r:id="rId36"/>
    <p:sldId id="293" r:id="rId37"/>
    <p:sldId id="294" r:id="rId38"/>
    <p:sldId id="301" r:id="rId39"/>
    <p:sldId id="295" r:id="rId40"/>
    <p:sldId id="299" r:id="rId41"/>
    <p:sldId id="300" r:id="rId42"/>
    <p:sldId id="296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3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1A0A45-E1E5-4AF8-935B-CDCE0CCFBE11}" type="datetimeFigureOut">
              <a:rPr lang="en-US" smtClean="0"/>
              <a:pPr/>
              <a:t>12/4/2016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FAB2FB-D7B1-4BE8-8897-9BF536E5DE2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4E282E-82D4-42B5-AA83-BAE1397677D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FAB2FB-D7B1-4BE8-8897-9BF536E5DE2D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Dareen Hamoudeh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64A160-E80D-4869-AA9B-D78BDEA4295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en-US" b="1" dirty="0">
                <a:solidFill>
                  <a:srgbClr val="002060"/>
                </a:solidFill>
                <a:latin typeface="Agency FB" pitchFamily="34" charset="0"/>
              </a:rPr>
              <a:t>Philadelphia University</a:t>
            </a:r>
            <a:endParaRPr lang="en-US" dirty="0">
              <a:solidFill>
                <a:srgbClr val="002060"/>
              </a:solidFill>
              <a:latin typeface="Agency FB" pitchFamily="34" charset="0"/>
            </a:endParaRPr>
          </a:p>
          <a:p>
            <a:pPr algn="ctr">
              <a:buNone/>
            </a:pPr>
            <a:r>
              <a:rPr lang="en-US" b="1" dirty="0">
                <a:solidFill>
                  <a:srgbClr val="002060"/>
                </a:solidFill>
                <a:latin typeface="Agency FB" pitchFamily="34" charset="0"/>
              </a:rPr>
              <a:t>Faculty of Information Technology</a:t>
            </a:r>
            <a:endParaRPr lang="en-US" dirty="0">
              <a:solidFill>
                <a:srgbClr val="002060"/>
              </a:solidFill>
              <a:latin typeface="Agency FB" pitchFamily="34" charset="0"/>
            </a:endParaRPr>
          </a:p>
          <a:p>
            <a:pPr algn="ctr">
              <a:buNone/>
            </a:pPr>
            <a:r>
              <a:rPr lang="en-US" b="1" dirty="0">
                <a:solidFill>
                  <a:srgbClr val="002060"/>
                </a:solidFill>
                <a:latin typeface="Agency FB" pitchFamily="34" charset="0"/>
              </a:rPr>
              <a:t>Department of Computer Science</a:t>
            </a:r>
            <a:endParaRPr lang="en-US" dirty="0">
              <a:solidFill>
                <a:srgbClr val="002060"/>
              </a:solidFill>
              <a:latin typeface="Agency FB" pitchFamily="34" charset="0"/>
            </a:endParaRPr>
          </a:p>
          <a:p>
            <a:endParaRPr lang="en-US" dirty="0" smtClean="0"/>
          </a:p>
          <a:p>
            <a:pPr algn="ctr">
              <a:buNone/>
            </a:pPr>
            <a:r>
              <a:rPr lang="en-US" b="1" dirty="0"/>
              <a:t>Computer </a:t>
            </a:r>
            <a:r>
              <a:rPr lang="en-US" b="1" smtClean="0"/>
              <a:t>Logic Design</a:t>
            </a:r>
            <a:endParaRPr lang="en-US" b="1" dirty="0" smtClean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304800"/>
            <a:ext cx="18859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8F109-39D4-4F7A-BA5F-E3FDACC3966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Sequential Circuit Memory Elements: (Latches, Flip-Flops)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sz="3000" dirty="0" smtClean="0"/>
              <a:t>Latches and flip-flops are the basic single-bit memory elements used to build sequential circuit with one or two inputs/outputs, designed using individual logic gates and feedback loops.</a:t>
            </a:r>
          </a:p>
          <a:p>
            <a:pPr lvl="1" algn="just"/>
            <a:r>
              <a:rPr lang="en-US" b="1" dirty="0" smtClean="0">
                <a:solidFill>
                  <a:srgbClr val="006600"/>
                </a:solidFill>
              </a:rPr>
              <a:t>Latches</a:t>
            </a:r>
            <a:r>
              <a:rPr lang="en-US" dirty="0" smtClean="0"/>
              <a:t>: The output of a latch depends on its current inputs and on its previous inputs and its change of state can happen at any time when its inputs change. </a:t>
            </a:r>
          </a:p>
          <a:p>
            <a:pPr lvl="1" algn="just"/>
            <a:r>
              <a:rPr lang="en-US" sz="2800" b="1" dirty="0" smtClean="0">
                <a:solidFill>
                  <a:srgbClr val="006600"/>
                </a:solidFill>
              </a:rPr>
              <a:t>Flip-Flop</a:t>
            </a:r>
            <a:r>
              <a:rPr lang="en-US" sz="2800" dirty="0" smtClean="0"/>
              <a:t>: </a:t>
            </a:r>
            <a:r>
              <a:rPr lang="en-US" dirty="0" smtClean="0"/>
              <a:t>The output of a flip-flop also depends on current and previous input but the change in output (change of state or state transition) occurs at specific times determined by a </a:t>
            </a:r>
            <a:r>
              <a:rPr lang="en-US" u="sng" dirty="0" smtClean="0"/>
              <a:t>clock input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US" dirty="0" smtClean="0"/>
              <a:t>EECC341 - </a:t>
            </a:r>
            <a:r>
              <a:rPr lang="en-US" dirty="0" err="1" smtClean="0"/>
              <a:t>Shaaban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Clocked sequential circuits.</a:t>
            </a:r>
            <a:endParaRPr lang="en-US" altLang="en-US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Memory elements used here are called </a:t>
            </a:r>
            <a:r>
              <a:rPr lang="en-US" b="1" i="1" dirty="0" smtClean="0"/>
              <a:t>flip-flops.</a:t>
            </a:r>
          </a:p>
          <a:p>
            <a:r>
              <a:rPr lang="en-US" dirty="0" smtClean="0"/>
              <a:t>These circuits are binary cells that can store one bit of information.</a:t>
            </a:r>
          </a:p>
          <a:p>
            <a:endParaRPr lang="en-US" b="1" i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Flip-Flops</a:t>
            </a:r>
            <a:endParaRPr lang="en-US" altLang="en-US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r>
              <a:rPr lang="en-US" sz="2800" dirty="0" smtClean="0">
                <a:solidFill>
                  <a:srgbClr val="006600"/>
                </a:solidFill>
              </a:rPr>
              <a:t>Flip-flop types:</a:t>
            </a:r>
          </a:p>
          <a:p>
            <a:pPr lvl="1"/>
            <a:r>
              <a:rPr lang="en-US" sz="2400" dirty="0" smtClean="0"/>
              <a:t>Basic flip flop circuit (latch).</a:t>
            </a:r>
          </a:p>
          <a:p>
            <a:pPr lvl="1"/>
            <a:r>
              <a:rPr lang="en-US" sz="2400" dirty="0" smtClean="0"/>
              <a:t>RS flip-flop.</a:t>
            </a:r>
          </a:p>
          <a:p>
            <a:pPr lvl="1"/>
            <a:r>
              <a:rPr lang="en-US" sz="2400" dirty="0" smtClean="0"/>
              <a:t>D flip-flop.</a:t>
            </a:r>
          </a:p>
          <a:p>
            <a:pPr lvl="1"/>
            <a:r>
              <a:rPr lang="en-US" sz="2400" dirty="0" smtClean="0"/>
              <a:t>JK flip-flop.</a:t>
            </a:r>
          </a:p>
          <a:p>
            <a:pPr lvl="1"/>
            <a:r>
              <a:rPr lang="en-US" sz="2400" dirty="0" smtClean="0"/>
              <a:t>T flip-flop.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00200"/>
            <a:ext cx="843262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Basic flip flop </a:t>
            </a:r>
            <a:r>
              <a:rPr lang="en-US" altLang="en-US" sz="4000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circuit</a:t>
            </a:r>
            <a:br>
              <a:rPr lang="en-US" altLang="en-US" sz="4000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altLang="en-US" sz="4000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(latch)</a:t>
            </a:r>
            <a:endParaRPr lang="en-US" altLang="en-US" sz="4000" kern="1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00175"/>
            <a:ext cx="914400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4648200"/>
            <a:ext cx="30670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334000" y="3505200"/>
          <a:ext cx="373380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9762"/>
                <a:gridCol w="424582"/>
                <a:gridCol w="457926"/>
                <a:gridCol w="520909"/>
                <a:gridCol w="1920621"/>
              </a:tblGrid>
              <a:tr h="307340">
                <a:tc>
                  <a:txBody>
                    <a:bodyPr/>
                    <a:lstStyle/>
                    <a:p>
                      <a:r>
                        <a:rPr lang="en-US" dirty="0" smtClean="0"/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Q</a:t>
                      </a:r>
                      <a:endParaRPr lang="en-US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Qꞌ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073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0734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(After S=1, R=0)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0734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0734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(After S=0, R=1)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073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990600"/>
            <a:ext cx="3067050" cy="1905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28600" y="609600"/>
            <a:ext cx="4953000" cy="120032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i="1" dirty="0" smtClean="0"/>
              <a:t>S </a:t>
            </a:r>
            <a:r>
              <a:rPr lang="en-US" i="1" dirty="0"/>
              <a:t>= 1 and </a:t>
            </a:r>
            <a:r>
              <a:rPr lang="en-US" i="1" dirty="0" smtClean="0"/>
              <a:t>R </a:t>
            </a:r>
            <a:r>
              <a:rPr lang="en-US" i="1" dirty="0"/>
              <a:t>= 0</a:t>
            </a:r>
          </a:p>
          <a:p>
            <a:r>
              <a:rPr lang="en-US" dirty="0"/>
              <a:t>– Gate 1 output in </a:t>
            </a:r>
            <a:r>
              <a:rPr lang="en-US" dirty="0" smtClean="0"/>
              <a:t>‘complement ’ condition: Q=1.</a:t>
            </a:r>
            <a:endParaRPr lang="en-US" dirty="0"/>
          </a:p>
          <a:p>
            <a:r>
              <a:rPr lang="en-US" dirty="0"/>
              <a:t>– Gate 2 in </a:t>
            </a:r>
            <a:r>
              <a:rPr lang="en-US" dirty="0" smtClean="0"/>
              <a:t>‘always 0’ condition: Qꞌ=0.</a:t>
            </a:r>
            <a:endParaRPr lang="en-US" dirty="0"/>
          </a:p>
          <a:p>
            <a:r>
              <a:rPr lang="en-US" dirty="0"/>
              <a:t>• This is the </a:t>
            </a:r>
            <a:r>
              <a:rPr lang="en-US" b="1" dirty="0"/>
              <a:t>S</a:t>
            </a:r>
            <a:r>
              <a:rPr lang="en-US" b="1" dirty="0" smtClean="0"/>
              <a:t>et</a:t>
            </a:r>
            <a:r>
              <a:rPr lang="en-US" dirty="0" smtClean="0"/>
              <a:t> condition.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28600" y="1847671"/>
            <a:ext cx="4953000" cy="120032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i="1" dirty="0" smtClean="0"/>
              <a:t>S </a:t>
            </a:r>
            <a:r>
              <a:rPr lang="en-US" i="1" dirty="0"/>
              <a:t>= </a:t>
            </a:r>
            <a:r>
              <a:rPr lang="en-US" i="1" dirty="0" smtClean="0"/>
              <a:t>0 </a:t>
            </a:r>
            <a:r>
              <a:rPr lang="en-US" i="1" dirty="0"/>
              <a:t>and </a:t>
            </a:r>
            <a:r>
              <a:rPr lang="en-US" i="1" dirty="0" smtClean="0"/>
              <a:t>R </a:t>
            </a:r>
            <a:r>
              <a:rPr lang="en-US" i="1" dirty="0"/>
              <a:t>= 0</a:t>
            </a:r>
          </a:p>
          <a:p>
            <a:r>
              <a:rPr lang="en-US" dirty="0"/>
              <a:t>– Gate </a:t>
            </a:r>
            <a:r>
              <a:rPr lang="en-US" dirty="0" smtClean="0"/>
              <a:t>1 </a:t>
            </a:r>
            <a:r>
              <a:rPr lang="en-US" dirty="0"/>
              <a:t>remains in </a:t>
            </a:r>
            <a:r>
              <a:rPr lang="en-US" dirty="0" smtClean="0"/>
              <a:t>‘complement ’ condition: Q=1.</a:t>
            </a:r>
            <a:endParaRPr lang="en-US" dirty="0"/>
          </a:p>
          <a:p>
            <a:r>
              <a:rPr lang="en-US" dirty="0"/>
              <a:t>– Gate </a:t>
            </a:r>
            <a:r>
              <a:rPr lang="en-US" dirty="0" smtClean="0"/>
              <a:t>2 remains in ‘always  0’ condition: Qꞌ=0.</a:t>
            </a:r>
            <a:endParaRPr lang="en-US" dirty="0"/>
          </a:p>
          <a:p>
            <a:r>
              <a:rPr lang="en-US" dirty="0"/>
              <a:t>• This is the </a:t>
            </a:r>
            <a:r>
              <a:rPr lang="en-US" b="1" dirty="0"/>
              <a:t>hold</a:t>
            </a:r>
            <a:r>
              <a:rPr lang="en-US" dirty="0"/>
              <a:t> </a:t>
            </a:r>
            <a:r>
              <a:rPr lang="en-US" dirty="0" smtClean="0"/>
              <a:t>condition.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28600" y="3099516"/>
            <a:ext cx="4953000" cy="120032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i="1" dirty="0" smtClean="0"/>
              <a:t>S </a:t>
            </a:r>
            <a:r>
              <a:rPr lang="en-US" i="1" dirty="0"/>
              <a:t>= </a:t>
            </a:r>
            <a:r>
              <a:rPr lang="en-US" i="1" dirty="0" smtClean="0"/>
              <a:t>0 </a:t>
            </a:r>
            <a:r>
              <a:rPr lang="en-US" i="1" dirty="0"/>
              <a:t>and </a:t>
            </a:r>
            <a:r>
              <a:rPr lang="en-US" i="1" dirty="0" smtClean="0"/>
              <a:t>R </a:t>
            </a:r>
            <a:r>
              <a:rPr lang="en-US" i="1" dirty="0"/>
              <a:t>= </a:t>
            </a:r>
            <a:r>
              <a:rPr lang="en-US" i="1" dirty="0" smtClean="0"/>
              <a:t>1</a:t>
            </a:r>
            <a:endParaRPr lang="en-US" i="1" dirty="0"/>
          </a:p>
          <a:p>
            <a:r>
              <a:rPr lang="en-US" dirty="0"/>
              <a:t>– Gate 1 output in ‘always 0’ </a:t>
            </a:r>
            <a:r>
              <a:rPr lang="en-US" dirty="0" smtClean="0"/>
              <a:t>condition: Q=0.</a:t>
            </a:r>
            <a:endParaRPr lang="en-US" dirty="0"/>
          </a:p>
          <a:p>
            <a:r>
              <a:rPr lang="en-US" dirty="0"/>
              <a:t>– Gate 2 in ‘complement’ </a:t>
            </a:r>
            <a:r>
              <a:rPr lang="en-US" dirty="0" smtClean="0"/>
              <a:t>condition : Qꞌ=1.</a:t>
            </a:r>
            <a:endParaRPr lang="en-US" dirty="0"/>
          </a:p>
          <a:p>
            <a:r>
              <a:rPr lang="en-US" dirty="0"/>
              <a:t>• This is the </a:t>
            </a:r>
            <a:r>
              <a:rPr lang="en-US" b="1" dirty="0" smtClean="0"/>
              <a:t>Reset</a:t>
            </a:r>
            <a:r>
              <a:rPr lang="en-US" dirty="0" smtClean="0"/>
              <a:t> condition.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28600" y="4362271"/>
            <a:ext cx="4953000" cy="120032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i="1" dirty="0" smtClean="0"/>
              <a:t>S </a:t>
            </a:r>
            <a:r>
              <a:rPr lang="en-US" i="1" dirty="0"/>
              <a:t>= </a:t>
            </a:r>
            <a:r>
              <a:rPr lang="en-US" i="1" dirty="0" smtClean="0"/>
              <a:t>0 </a:t>
            </a:r>
            <a:r>
              <a:rPr lang="en-US" i="1" dirty="0"/>
              <a:t>and </a:t>
            </a:r>
            <a:r>
              <a:rPr lang="en-US" i="1" dirty="0" smtClean="0"/>
              <a:t>R </a:t>
            </a:r>
            <a:r>
              <a:rPr lang="en-US" i="1" dirty="0"/>
              <a:t>= 0</a:t>
            </a:r>
          </a:p>
          <a:p>
            <a:r>
              <a:rPr lang="en-US" dirty="0"/>
              <a:t>– Gate </a:t>
            </a:r>
            <a:r>
              <a:rPr lang="en-US" dirty="0" smtClean="0"/>
              <a:t>1 </a:t>
            </a:r>
            <a:r>
              <a:rPr lang="en-US" dirty="0"/>
              <a:t>remains in </a:t>
            </a:r>
            <a:r>
              <a:rPr lang="en-US" dirty="0" smtClean="0"/>
              <a:t>‘always 0’  condition: Q=0.</a:t>
            </a:r>
            <a:endParaRPr lang="en-US" dirty="0"/>
          </a:p>
          <a:p>
            <a:r>
              <a:rPr lang="en-US" dirty="0"/>
              <a:t>– Gate </a:t>
            </a:r>
            <a:r>
              <a:rPr lang="en-US" dirty="0" smtClean="0"/>
              <a:t>2 remains in </a:t>
            </a:r>
            <a:r>
              <a:rPr lang="en-US" dirty="0"/>
              <a:t>‘complement’ </a:t>
            </a:r>
            <a:r>
              <a:rPr lang="en-US" dirty="0" smtClean="0"/>
              <a:t>condition: Qꞌ=1</a:t>
            </a:r>
            <a:endParaRPr lang="en-US" dirty="0"/>
          </a:p>
          <a:p>
            <a:r>
              <a:rPr lang="en-US" dirty="0"/>
              <a:t>• This is the </a:t>
            </a:r>
            <a:r>
              <a:rPr lang="en-US" b="1" dirty="0"/>
              <a:t>hold</a:t>
            </a:r>
            <a:r>
              <a:rPr lang="en-US" dirty="0"/>
              <a:t> </a:t>
            </a:r>
            <a:r>
              <a:rPr lang="en-US" dirty="0" smtClean="0"/>
              <a:t>condition.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228600" y="5619034"/>
            <a:ext cx="4953000" cy="120032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i="1" dirty="0" smtClean="0"/>
              <a:t>S </a:t>
            </a:r>
            <a:r>
              <a:rPr lang="en-US" i="1" dirty="0"/>
              <a:t>= </a:t>
            </a:r>
            <a:r>
              <a:rPr lang="en-US" i="1" dirty="0" smtClean="0"/>
              <a:t>1 </a:t>
            </a:r>
            <a:r>
              <a:rPr lang="en-US" i="1" dirty="0"/>
              <a:t>and </a:t>
            </a:r>
            <a:r>
              <a:rPr lang="en-US" i="1" dirty="0" smtClean="0"/>
              <a:t>R </a:t>
            </a:r>
            <a:r>
              <a:rPr lang="en-US" i="1" dirty="0"/>
              <a:t>= </a:t>
            </a:r>
            <a:r>
              <a:rPr lang="en-US" i="1" dirty="0" smtClean="0"/>
              <a:t>1</a:t>
            </a:r>
            <a:endParaRPr lang="en-US" i="1" dirty="0"/>
          </a:p>
          <a:p>
            <a:r>
              <a:rPr lang="en-US" dirty="0"/>
              <a:t>– Gate 1 in ‘always 0’ </a:t>
            </a:r>
            <a:r>
              <a:rPr lang="en-US" dirty="0" smtClean="0"/>
              <a:t>condition: Q=0.</a:t>
            </a:r>
            <a:endParaRPr lang="en-US" dirty="0"/>
          </a:p>
          <a:p>
            <a:r>
              <a:rPr lang="en-US" dirty="0"/>
              <a:t>– Gate 2 in ‘always 0’ </a:t>
            </a:r>
            <a:r>
              <a:rPr lang="en-US" dirty="0" smtClean="0"/>
              <a:t>condition: Qꞌ=0.</a:t>
            </a:r>
            <a:endParaRPr lang="en-US" dirty="0"/>
          </a:p>
          <a:p>
            <a:r>
              <a:rPr lang="en-US" dirty="0"/>
              <a:t>• This is the </a:t>
            </a:r>
            <a:r>
              <a:rPr lang="en-US" b="1" dirty="0"/>
              <a:t>illegal</a:t>
            </a:r>
            <a:r>
              <a:rPr lang="en-US" dirty="0"/>
              <a:t> condition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77000" y="5715000"/>
            <a:ext cx="1253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Truth Table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629400" y="2983468"/>
            <a:ext cx="1522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Logic Diagram</a:t>
            </a:r>
            <a:endParaRPr lang="en-US" b="1" dirty="0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533400" y="76200"/>
            <a:ext cx="8229600" cy="609600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Basic flip flop </a:t>
            </a:r>
            <a:r>
              <a:rPr lang="en-US" altLang="en-US" sz="4000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circuit (</a:t>
            </a:r>
            <a:r>
              <a:rPr lang="en-US" altLang="en-US" sz="4000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latch)</a:t>
            </a:r>
            <a:endParaRPr lang="en-US" altLang="en-US" sz="4000" kern="1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Basic flip flop circuit</a:t>
            </a:r>
            <a:br>
              <a:rPr lang="en-US" alt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4000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(latch)</a:t>
            </a:r>
            <a:endParaRPr lang="en-US" altLang="en-US" sz="4000" kern="1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971800"/>
            <a:ext cx="4735902" cy="3429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04800" y="1524000"/>
            <a:ext cx="522322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A flip-flop has two useful states, when: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/>
              <a:t>Q=1 and Q</a:t>
            </a:r>
            <a:r>
              <a:rPr lang="en-US" sz="2400" dirty="0" smtClean="0">
                <a:latin typeface="Arial"/>
                <a:cs typeface="Arial"/>
              </a:rPr>
              <a:t>ꞌ </a:t>
            </a:r>
            <a:r>
              <a:rPr lang="en-US" sz="2400" dirty="0" smtClean="0"/>
              <a:t>=0 </a:t>
            </a:r>
            <a:r>
              <a:rPr lang="en-US" sz="2400" dirty="0" smtClean="0">
                <a:sym typeface="Wingdings" pitchFamily="2" charset="2"/>
              </a:rPr>
              <a:t> Set state.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/>
              <a:t>Q=0 and Q</a:t>
            </a:r>
            <a:r>
              <a:rPr lang="en-US" sz="2400" dirty="0" smtClean="0">
                <a:latin typeface="Arial"/>
                <a:cs typeface="Arial"/>
              </a:rPr>
              <a:t>ꞌ </a:t>
            </a:r>
            <a:r>
              <a:rPr lang="en-US" sz="2400" dirty="0" smtClean="0"/>
              <a:t>=1</a:t>
            </a:r>
            <a:r>
              <a:rPr lang="en-US" sz="2400" dirty="0" smtClean="0">
                <a:sym typeface="Wingdings" pitchFamily="2" charset="2"/>
              </a:rPr>
              <a:t> Reset state (clear).</a:t>
            </a:r>
          </a:p>
          <a:p>
            <a:endParaRPr lang="en-US" sz="2400" dirty="0" smtClean="0"/>
          </a:p>
          <a:p>
            <a:endParaRPr lang="en-US" sz="24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Basic flip flop circuit</a:t>
            </a:r>
            <a:br>
              <a:rPr lang="en-US" alt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alt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with NAND gates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52600"/>
            <a:ext cx="3848100" cy="2057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graphicFrame>
        <p:nvGraphicFramePr>
          <p:cNvPr id="5" name="Content Placeholder 4"/>
          <p:cNvGraphicFramePr>
            <a:graphicFrameLocks/>
          </p:cNvGraphicFramePr>
          <p:nvPr/>
        </p:nvGraphicFramePr>
        <p:xfrm>
          <a:off x="2362200" y="3962400"/>
          <a:ext cx="373380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9762"/>
                <a:gridCol w="424582"/>
                <a:gridCol w="457926"/>
                <a:gridCol w="520909"/>
                <a:gridCol w="1920621"/>
              </a:tblGrid>
              <a:tr h="307340">
                <a:tc>
                  <a:txBody>
                    <a:bodyPr/>
                    <a:lstStyle/>
                    <a:p>
                      <a:r>
                        <a:rPr lang="en-US" dirty="0" smtClean="0"/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Q</a:t>
                      </a:r>
                      <a:endParaRPr lang="en-US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Qꞌ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073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073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(After S=1, R=0)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0734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073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(After S=0, R=1)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0734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705600" y="4953000"/>
            <a:ext cx="1253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Truth Table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553200" y="2667000"/>
            <a:ext cx="1522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Logic Diagram</a:t>
            </a:r>
            <a:endParaRPr lang="en-US" b="1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RS flip-flop</a:t>
            </a:r>
            <a:br>
              <a:rPr lang="en-US" alt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alt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(Clocked) RS flip-flop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038600"/>
            <a:ext cx="4796297" cy="22041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9050" y="1447800"/>
            <a:ext cx="916305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4038600"/>
            <a:ext cx="2619375" cy="25717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81200" y="6372225"/>
            <a:ext cx="15049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52400"/>
            <a:ext cx="8915400" cy="92397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1159876"/>
            <a:ext cx="8915400" cy="89752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4" y="2120184"/>
            <a:ext cx="8905876" cy="3429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3600" y="3899647"/>
            <a:ext cx="2895600" cy="280595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7000" y="3581400"/>
            <a:ext cx="1739591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" y="2571750"/>
            <a:ext cx="5314950" cy="15430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57400" y="6502758"/>
            <a:ext cx="15049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" y="4191000"/>
            <a:ext cx="5105400" cy="234614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RS flip-flop</a:t>
            </a:r>
            <a:br>
              <a:rPr lang="en-US" alt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alt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(Clocked) RS flip-flop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752600"/>
            <a:ext cx="3733800" cy="31183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58857" y="4537172"/>
            <a:ext cx="18500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With the condition: </a:t>
            </a:r>
            <a:endParaRPr lang="en-US" sz="16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4953000"/>
            <a:ext cx="23241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1905000"/>
            <a:ext cx="3887795" cy="21478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5486400" y="4191000"/>
            <a:ext cx="15746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Function Table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8575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Chapter 8</a:t>
            </a:r>
            <a:b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Sequential Circuits</a:t>
            </a:r>
            <a:endParaRPr 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D flip-flop</a:t>
            </a:r>
            <a:br>
              <a:rPr lang="en-US" alt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alt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(gated D-latch)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To eliminate the undesirable condition of the indeterminate state in the RS  flip-flop.</a:t>
            </a:r>
          </a:p>
          <a:p>
            <a:r>
              <a:rPr lang="en-US" dirty="0" smtClean="0"/>
              <a:t>Ensures that inputs S and R are never equal to 1 at the same time.</a:t>
            </a:r>
          </a:p>
          <a:p>
            <a:r>
              <a:rPr lang="en-US" dirty="0" smtClean="0"/>
              <a:t>Has only two inputs: D, CP.</a:t>
            </a:r>
          </a:p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191000"/>
            <a:ext cx="6033541" cy="2286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3962400"/>
            <a:ext cx="2600325" cy="250321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D flip-flop</a:t>
            </a:r>
            <a:br>
              <a:rPr lang="en-US" alt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alt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(gated D-latch)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 input goes with S input,</a:t>
            </a:r>
          </a:p>
          <a:p>
            <a:r>
              <a:rPr lang="en-US" dirty="0" smtClean="0"/>
              <a:t>D’s complement goes with R input</a:t>
            </a:r>
          </a:p>
          <a:p>
            <a:r>
              <a:rPr lang="en-US" dirty="0" smtClean="0"/>
              <a:t>If CP=0 </a:t>
            </a:r>
            <a:r>
              <a:rPr lang="en-US" dirty="0" smtClean="0">
                <a:sym typeface="Wingdings" pitchFamily="2" charset="2"/>
              </a:rPr>
              <a:t> gate 3 and 4 outputs =1.. And the circuit does not change state.</a:t>
            </a:r>
          </a:p>
          <a:p>
            <a:r>
              <a:rPr lang="en-US" dirty="0" smtClean="0">
                <a:sym typeface="Wingdings" pitchFamily="2" charset="2"/>
              </a:rPr>
              <a:t>If CP=1 if D=1 then Q=1.. (</a:t>
            </a:r>
            <a:r>
              <a:rPr lang="en-US" b="1" dirty="0" smtClean="0">
                <a:solidFill>
                  <a:srgbClr val="006600"/>
                </a:solidFill>
                <a:sym typeface="Wingdings" pitchFamily="2" charset="2"/>
              </a:rPr>
              <a:t>Set state</a:t>
            </a:r>
            <a:r>
              <a:rPr lang="en-US" dirty="0" smtClean="0">
                <a:sym typeface="Wingdings" pitchFamily="2" charset="2"/>
              </a:rPr>
              <a:t>).</a:t>
            </a:r>
          </a:p>
          <a:p>
            <a:r>
              <a:rPr lang="en-US" dirty="0" smtClean="0">
                <a:sym typeface="Wingdings" pitchFamily="2" charset="2"/>
              </a:rPr>
              <a:t>If CP=1if D=0 then Q=0..(</a:t>
            </a:r>
            <a:r>
              <a:rPr lang="en-US" b="1" dirty="0" smtClean="0">
                <a:solidFill>
                  <a:srgbClr val="006600"/>
                </a:solidFill>
                <a:sym typeface="Wingdings" pitchFamily="2" charset="2"/>
              </a:rPr>
              <a:t>Clear state</a:t>
            </a:r>
            <a:r>
              <a:rPr lang="en-US" dirty="0" smtClean="0">
                <a:sym typeface="Wingdings" pitchFamily="2" charset="2"/>
              </a:rPr>
              <a:t>).</a:t>
            </a:r>
          </a:p>
          <a:p>
            <a:pPr>
              <a:buNone/>
            </a:pPr>
            <a:r>
              <a:rPr lang="en-US" sz="2800" dirty="0" smtClean="0">
                <a:solidFill>
                  <a:srgbClr val="C00000"/>
                </a:solidFill>
              </a:rPr>
              <a:t>(The next state = D, whether Q=1 or Q=0)</a:t>
            </a:r>
          </a:p>
          <a:p>
            <a:endParaRPr lang="en-US" dirty="0" smtClean="0">
              <a:sym typeface="Wingdings" pitchFamily="2" charset="2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 flip-flop</a:t>
            </a:r>
            <a:b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(gated D-latch)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676400"/>
            <a:ext cx="6858000" cy="347998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cxnSp>
        <p:nvCxnSpPr>
          <p:cNvPr id="7" name="Straight Connector 6"/>
          <p:cNvCxnSpPr>
            <a:stCxn id="8194" idx="0"/>
            <a:endCxn id="8194" idx="2"/>
          </p:cNvCxnSpPr>
          <p:nvPr/>
        </p:nvCxnSpPr>
        <p:spPr>
          <a:xfrm rot="16200000" flipH="1">
            <a:off x="2908205" y="3416394"/>
            <a:ext cx="3479989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 flip-flop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 flip-flop refers to its ability to hold data into its internal storage.</a:t>
            </a:r>
          </a:p>
          <a:p>
            <a:r>
              <a:rPr lang="en-US" dirty="0" smtClean="0"/>
              <a:t>The CP input sometimes called G (gate) because it enables the gated latch to make possible data entry into the circuit.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JK Flip-Flop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 is a refinement of RS flip-flop where the indeterminate state is defined here.</a:t>
            </a:r>
          </a:p>
          <a:p>
            <a:r>
              <a:rPr lang="en-US" dirty="0" smtClean="0"/>
              <a:t>Input </a:t>
            </a:r>
            <a:r>
              <a:rPr lang="en-US" b="1" dirty="0" smtClean="0">
                <a:solidFill>
                  <a:srgbClr val="006600"/>
                </a:solidFill>
              </a:rPr>
              <a:t>J</a:t>
            </a:r>
            <a:r>
              <a:rPr lang="en-US" dirty="0" smtClean="0"/>
              <a:t> is </a:t>
            </a:r>
            <a:r>
              <a:rPr lang="en-US" b="1" dirty="0" smtClean="0">
                <a:solidFill>
                  <a:srgbClr val="006600"/>
                </a:solidFill>
              </a:rPr>
              <a:t>set</a:t>
            </a:r>
            <a:r>
              <a:rPr lang="en-US" dirty="0" smtClean="0"/>
              <a:t>  and </a:t>
            </a:r>
            <a:r>
              <a:rPr lang="en-US" b="1" dirty="0" smtClean="0">
                <a:solidFill>
                  <a:srgbClr val="C00000"/>
                </a:solidFill>
              </a:rPr>
              <a:t>K</a:t>
            </a:r>
            <a:r>
              <a:rPr lang="en-US" dirty="0" smtClean="0"/>
              <a:t>  is </a:t>
            </a:r>
            <a:r>
              <a:rPr lang="en-US" b="1" dirty="0" smtClean="0">
                <a:solidFill>
                  <a:srgbClr val="C00000"/>
                </a:solidFill>
              </a:rPr>
              <a:t>Reset.</a:t>
            </a:r>
          </a:p>
          <a:p>
            <a:r>
              <a:rPr lang="en-US" dirty="0" smtClean="0"/>
              <a:t>When J=K=1 the flip-flop switches to its complement (last state is inverted):</a:t>
            </a:r>
          </a:p>
          <a:p>
            <a:pPr lvl="1"/>
            <a:r>
              <a:rPr lang="en-US" dirty="0" smtClean="0"/>
              <a:t>if Q=1 it switches to Q=0.</a:t>
            </a:r>
          </a:p>
          <a:p>
            <a:pPr lvl="1"/>
            <a:r>
              <a:rPr lang="en-US" dirty="0" smtClean="0"/>
              <a:t>if Q=0 it switches to Q=1.</a:t>
            </a:r>
          </a:p>
          <a:p>
            <a:pPr lvl="1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JK Flip-Flop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pPr marL="285750" lvl="1"/>
            <a:r>
              <a:rPr lang="en-US" sz="2400" dirty="0" smtClean="0"/>
              <a:t>When J=K=1: then CP transmitted through one AND gate only (the one whose input is connected to flip-flop output that is presently =1):</a:t>
            </a:r>
          </a:p>
          <a:p>
            <a:pPr marL="285750" lvl="1"/>
            <a:r>
              <a:rPr lang="en-US" sz="2400" dirty="0" smtClean="0"/>
              <a:t>If Q=1</a:t>
            </a:r>
            <a:r>
              <a:rPr lang="en-US" sz="2400" dirty="0" smtClean="0">
                <a:sym typeface="Wingdings" pitchFamily="2" charset="2"/>
              </a:rPr>
              <a:t> the upper </a:t>
            </a:r>
            <a:r>
              <a:rPr lang="en-US" sz="2400" b="1" dirty="0" smtClean="0">
                <a:solidFill>
                  <a:srgbClr val="C00000"/>
                </a:solidFill>
                <a:sym typeface="Wingdings" pitchFamily="2" charset="2"/>
              </a:rPr>
              <a:t>K</a:t>
            </a:r>
            <a:r>
              <a:rPr lang="en-US" sz="2400" dirty="0" smtClean="0">
                <a:sym typeface="Wingdings" pitchFamily="2" charset="2"/>
              </a:rPr>
              <a:t>’s AND =1  flip-flop is </a:t>
            </a:r>
            <a:r>
              <a:rPr lang="en-US" sz="2400" b="1" dirty="0" smtClean="0">
                <a:solidFill>
                  <a:srgbClr val="C00000"/>
                </a:solidFill>
                <a:sym typeface="Wingdings" pitchFamily="2" charset="2"/>
              </a:rPr>
              <a:t>Cleared</a:t>
            </a:r>
            <a:r>
              <a:rPr lang="en-US" sz="2400" dirty="0" smtClean="0">
                <a:sym typeface="Wingdings" pitchFamily="2" charset="2"/>
              </a:rPr>
              <a:t>.</a:t>
            </a:r>
          </a:p>
          <a:p>
            <a:pPr marL="285750" lvl="1"/>
            <a:r>
              <a:rPr lang="en-US" sz="2400" dirty="0" smtClean="0"/>
              <a:t>If Q</a:t>
            </a:r>
            <a:r>
              <a:rPr lang="en-US" sz="2400" dirty="0" smtClean="0">
                <a:latin typeface="Arial"/>
                <a:cs typeface="Arial"/>
              </a:rPr>
              <a:t>ꞌ</a:t>
            </a:r>
            <a:r>
              <a:rPr lang="en-US" sz="2400" dirty="0" smtClean="0"/>
              <a:t>=1</a:t>
            </a:r>
            <a:r>
              <a:rPr lang="en-US" sz="2400" dirty="0" smtClean="0">
                <a:sym typeface="Wingdings" pitchFamily="2" charset="2"/>
              </a:rPr>
              <a:t> the upper </a:t>
            </a:r>
            <a:r>
              <a:rPr lang="en-US" sz="2400" b="1" dirty="0" smtClean="0">
                <a:solidFill>
                  <a:srgbClr val="006600"/>
                </a:solidFill>
                <a:sym typeface="Wingdings" pitchFamily="2" charset="2"/>
              </a:rPr>
              <a:t>J</a:t>
            </a:r>
            <a:r>
              <a:rPr lang="en-US" sz="2400" dirty="0" smtClean="0">
                <a:sym typeface="Wingdings" pitchFamily="2" charset="2"/>
              </a:rPr>
              <a:t>’s AND =1  flip-flop is </a:t>
            </a:r>
            <a:r>
              <a:rPr lang="en-US" sz="2400" b="1" dirty="0" smtClean="0">
                <a:solidFill>
                  <a:srgbClr val="006600"/>
                </a:solidFill>
                <a:sym typeface="Wingdings" pitchFamily="2" charset="2"/>
              </a:rPr>
              <a:t>Set</a:t>
            </a:r>
            <a:r>
              <a:rPr lang="en-US" sz="2400" dirty="0" smtClean="0">
                <a:sym typeface="Wingdings" pitchFamily="2" charset="2"/>
              </a:rPr>
              <a:t>.</a:t>
            </a:r>
            <a:endParaRPr lang="en-US" sz="24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3505200"/>
            <a:ext cx="5562600" cy="311976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JK Flip-Flop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828800"/>
            <a:ext cx="7434263" cy="380779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cxnSp>
        <p:nvCxnSpPr>
          <p:cNvPr id="6" name="Straight Connector 5"/>
          <p:cNvCxnSpPr>
            <a:stCxn id="10242" idx="0"/>
            <a:endCxn id="10242" idx="2"/>
          </p:cNvCxnSpPr>
          <p:nvPr/>
        </p:nvCxnSpPr>
        <p:spPr>
          <a:xfrm rot="16200000" flipH="1">
            <a:off x="2651435" y="3732696"/>
            <a:ext cx="3807793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JK Flip-Flop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Problems:</a:t>
            </a:r>
          </a:p>
          <a:p>
            <a:pPr lvl="1"/>
            <a:r>
              <a:rPr lang="en-US" dirty="0" smtClean="0"/>
              <a:t>Because of the feedback connection in the JK flip-flop, CP will still =1 while J=K=1 will cause the output to complement again and repeat complementing until the CP=0.</a:t>
            </a:r>
          </a:p>
          <a:p>
            <a:pPr lvl="2"/>
            <a:r>
              <a:rPr lang="en-US" dirty="0" smtClean="0"/>
              <a:t>To avoid this, CP must have shorter time duration (pulse width) than the flip-flop delay time.</a:t>
            </a:r>
          </a:p>
          <a:p>
            <a:pPr lvl="2"/>
            <a:r>
              <a:rPr lang="en-US" dirty="0" smtClean="0"/>
              <a:t>This is a restrictive requirement.</a:t>
            </a:r>
          </a:p>
          <a:p>
            <a:pPr marL="285750" lvl="1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006600"/>
                </a:solidFill>
              </a:rPr>
              <a:t>Solution:</a:t>
            </a:r>
          </a:p>
          <a:p>
            <a:pPr lvl="2"/>
            <a:r>
              <a:rPr lang="en-US" sz="3000" dirty="0" smtClean="0"/>
              <a:t>JK flip-flop is not constructed like this.</a:t>
            </a:r>
          </a:p>
          <a:p>
            <a:pPr lvl="2"/>
            <a:r>
              <a:rPr lang="en-US" sz="3000" dirty="0" smtClean="0"/>
              <a:t>Restriction on pulse width can be eliminated with a </a:t>
            </a:r>
            <a:r>
              <a:rPr lang="en-US" sz="3000" b="1" i="1" dirty="0" smtClean="0"/>
              <a:t>Master-Slave</a:t>
            </a:r>
            <a:r>
              <a:rPr lang="en-US" sz="3000" dirty="0" smtClean="0"/>
              <a:t> or </a:t>
            </a:r>
            <a:r>
              <a:rPr lang="en-US" sz="3000" b="1" i="1" dirty="0" smtClean="0"/>
              <a:t>Edge-Triggered</a:t>
            </a:r>
            <a:r>
              <a:rPr lang="en-US" sz="3000" dirty="0" smtClean="0"/>
              <a:t> construction.</a:t>
            </a:r>
            <a:endParaRPr lang="en-US" sz="3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 flip-flops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 a single-input version of JK flip-flop.</a:t>
            </a:r>
          </a:p>
          <a:p>
            <a:r>
              <a:rPr lang="en-US" dirty="0" smtClean="0"/>
              <a:t>It is obtained from JK flip-flop when both inputs are tied together.</a:t>
            </a:r>
          </a:p>
          <a:p>
            <a:r>
              <a:rPr lang="en-US" dirty="0" smtClean="0"/>
              <a:t>T refers to the ability of flip-flop to </a:t>
            </a:r>
            <a:r>
              <a:rPr lang="en-US" b="1" dirty="0" smtClean="0">
                <a:solidFill>
                  <a:srgbClr val="006600"/>
                </a:solidFill>
              </a:rPr>
              <a:t>Toggle </a:t>
            </a:r>
            <a:r>
              <a:rPr lang="en-US" dirty="0" smtClean="0"/>
              <a:t>or complement its state.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 flip-flops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2832" y="3276600"/>
            <a:ext cx="6449568" cy="3505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457200" y="1447800"/>
            <a:ext cx="815340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 When CP=1:</a:t>
            </a:r>
          </a:p>
          <a:p>
            <a:pPr lvl="1"/>
            <a:r>
              <a:rPr lang="en-US" sz="3000" dirty="0" smtClean="0"/>
              <a:t>if </a:t>
            </a:r>
            <a:r>
              <a:rPr lang="en-US" sz="3000" b="1" dirty="0" smtClean="0">
                <a:solidFill>
                  <a:srgbClr val="006600"/>
                </a:solidFill>
              </a:rPr>
              <a:t>T=1</a:t>
            </a:r>
            <a:r>
              <a:rPr lang="en-US" sz="3000" dirty="0" smtClean="0"/>
              <a:t> </a:t>
            </a:r>
            <a:r>
              <a:rPr lang="en-US" sz="3000" dirty="0" smtClean="0">
                <a:sym typeface="Wingdings" pitchFamily="2" charset="2"/>
              </a:rPr>
              <a:t> flip-flop </a:t>
            </a:r>
            <a:r>
              <a:rPr lang="en-US" sz="3000" b="1" dirty="0" smtClean="0">
                <a:solidFill>
                  <a:srgbClr val="006600"/>
                </a:solidFill>
                <a:sym typeface="Wingdings" pitchFamily="2" charset="2"/>
              </a:rPr>
              <a:t>complements</a:t>
            </a:r>
            <a:r>
              <a:rPr lang="en-US" sz="3000" dirty="0" smtClean="0">
                <a:sym typeface="Wingdings" pitchFamily="2" charset="2"/>
              </a:rPr>
              <a:t> its current state.</a:t>
            </a:r>
          </a:p>
          <a:p>
            <a:pPr lvl="1"/>
            <a:r>
              <a:rPr lang="en-US" sz="3000" dirty="0" smtClean="0">
                <a:sym typeface="Wingdings" pitchFamily="2" charset="2"/>
              </a:rPr>
              <a:t>If </a:t>
            </a:r>
            <a:r>
              <a:rPr lang="en-US" sz="3000" b="1" dirty="0" smtClean="0">
                <a:solidFill>
                  <a:srgbClr val="C00000"/>
                </a:solidFill>
                <a:sym typeface="Wingdings" pitchFamily="2" charset="2"/>
              </a:rPr>
              <a:t>T=0</a:t>
            </a:r>
            <a:r>
              <a:rPr lang="en-US" sz="3000" dirty="0" smtClean="0">
                <a:sym typeface="Wingdings" pitchFamily="2" charset="2"/>
              </a:rPr>
              <a:t>  next state = present state (</a:t>
            </a:r>
            <a:r>
              <a:rPr lang="en-US" sz="3000" b="1" dirty="0" smtClean="0">
                <a:solidFill>
                  <a:srgbClr val="C00000"/>
                </a:solidFill>
                <a:sym typeface="Wingdings" pitchFamily="2" charset="2"/>
              </a:rPr>
              <a:t>no change</a:t>
            </a:r>
            <a:r>
              <a:rPr lang="en-US" sz="3000" dirty="0" smtClean="0">
                <a:sym typeface="Wingdings" pitchFamily="2" charset="2"/>
              </a:rPr>
              <a:t>).</a:t>
            </a:r>
          </a:p>
          <a:p>
            <a:pPr lvl="1"/>
            <a:r>
              <a:rPr lang="en-US" sz="3000" dirty="0" smtClean="0">
                <a:sym typeface="Wingdings" pitchFamily="2" charset="2"/>
              </a:rPr>
              <a:t>			(		      )</a:t>
            </a:r>
            <a:endParaRPr lang="en-US" sz="3000" dirty="0" smtClean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2849799"/>
            <a:ext cx="2057400" cy="42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Classification of Combinational Logic </a:t>
            </a:r>
          </a:p>
        </p:txBody>
      </p:sp>
      <p:pic>
        <p:nvPicPr>
          <p:cNvPr id="7172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 flip-flops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209800"/>
            <a:ext cx="6916265" cy="34766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Triggering of Flip-flops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Triggering of Flip-flops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Problem:</a:t>
            </a:r>
          </a:p>
          <a:p>
            <a:pPr algn="just"/>
            <a:r>
              <a:rPr lang="en-US" sz="2000" dirty="0" smtClean="0"/>
              <a:t>The state of a flip-flop is changed by a momentary change in the input signal.</a:t>
            </a:r>
          </a:p>
          <a:p>
            <a:pPr algn="just"/>
            <a:r>
              <a:rPr lang="en-US" sz="2000" dirty="0" smtClean="0"/>
              <a:t>This change is called a </a:t>
            </a:r>
            <a:r>
              <a:rPr lang="en-US" sz="2000" b="1" i="1" dirty="0" smtClean="0"/>
              <a:t>trigger</a:t>
            </a:r>
            <a:r>
              <a:rPr lang="en-US" sz="2000" dirty="0" smtClean="0"/>
              <a:t> and the transition it causes is said to trigger the flip-flop. </a:t>
            </a:r>
          </a:p>
          <a:p>
            <a:pPr algn="just"/>
            <a:r>
              <a:rPr lang="en-US" sz="2000" dirty="0" smtClean="0"/>
              <a:t>The feedback path between the combinational circuit and memory elements can produce instability if the outputs of the memory elements (flip-flops) are changing while the outputs of the combinational circuit that go to the flip-flop inputs are being sampled by the clock pulse.</a:t>
            </a:r>
          </a:p>
          <a:p>
            <a:pPr algn="just"/>
            <a:r>
              <a:rPr lang="en-US" sz="2000" dirty="0" smtClean="0"/>
              <a:t>Two types of flip-flops that synchronizes the state changes during a clock </a:t>
            </a:r>
            <a:r>
              <a:rPr lang="en-US" sz="2000" dirty="0" smtClean="0">
                <a:solidFill>
                  <a:srgbClr val="006600"/>
                </a:solidFill>
              </a:rPr>
              <a:t>pulse transition : </a:t>
            </a:r>
          </a:p>
          <a:p>
            <a:pPr lvl="1" algn="just"/>
            <a:r>
              <a:rPr lang="en-US" sz="1600" b="1" dirty="0" smtClean="0"/>
              <a:t>Master-Slave Flip-Flop </a:t>
            </a:r>
            <a:endParaRPr lang="en-US" sz="1600" dirty="0" smtClean="0"/>
          </a:p>
          <a:p>
            <a:pPr lvl="1" algn="just"/>
            <a:r>
              <a:rPr lang="en-US" sz="1600" b="1" dirty="0" smtClean="0"/>
              <a:t>Edge Triggered Flip-Flop </a:t>
            </a:r>
            <a:endParaRPr lang="en-US" sz="16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Triggering of Flip-flops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006600"/>
                </a:solidFill>
              </a:rPr>
              <a:t>Solution:</a:t>
            </a:r>
          </a:p>
          <a:p>
            <a:r>
              <a:rPr lang="en-US" dirty="0" smtClean="0"/>
              <a:t>To solve the feedback timing problem is to make the flip-flop sensitive to the </a:t>
            </a:r>
            <a:r>
              <a:rPr lang="en-US" b="1" dirty="0" smtClean="0"/>
              <a:t>pulse transition</a:t>
            </a:r>
            <a:r>
              <a:rPr lang="en-US" dirty="0" smtClean="0"/>
              <a:t> rather than the </a:t>
            </a:r>
            <a:r>
              <a:rPr lang="en-US" b="1" dirty="0" smtClean="0"/>
              <a:t>pulse duration</a:t>
            </a:r>
            <a:r>
              <a:rPr lang="en-US" dirty="0" smtClean="0"/>
              <a:t>.</a:t>
            </a:r>
            <a:endParaRPr lang="en-US" b="1" dirty="0">
              <a:solidFill>
                <a:srgbClr val="006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886200"/>
            <a:ext cx="4171950" cy="2057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886200"/>
            <a:ext cx="4404946" cy="2057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Triggering of Flip-flops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6600"/>
                </a:solidFill>
              </a:rPr>
              <a:t>Example</a:t>
            </a:r>
            <a:r>
              <a:rPr lang="en-US" sz="2800" dirty="0" smtClean="0"/>
              <a:t>: The D flip-flop if level sensitive (triggered on </a:t>
            </a:r>
            <a:r>
              <a:rPr lang="en-US" sz="2800" b="1" dirty="0" smtClean="0"/>
              <a:t>pulse duration</a:t>
            </a:r>
            <a:r>
              <a:rPr lang="en-US" sz="2800" dirty="0" smtClean="0"/>
              <a:t>)</a:t>
            </a:r>
          </a:p>
          <a:p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999" y="2743200"/>
            <a:ext cx="7855527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Edge Triggered Flip-Flop </a:t>
            </a:r>
            <a:endParaRPr lang="en-US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When the clock pulse input exceeds a specific threshold level, the inputs are locked out and the flip-flop is not affected by further changes in the inputs until the clock pulse returns to 0 and another pulse occurs. </a:t>
            </a:r>
          </a:p>
          <a:p>
            <a:r>
              <a:rPr lang="en-US" dirty="0" smtClean="0"/>
              <a:t>Some edge-triggered flip-flops cause a transition on the:</a:t>
            </a:r>
          </a:p>
          <a:p>
            <a:pPr lvl="1"/>
            <a:r>
              <a:rPr lang="en-US" dirty="0" smtClean="0"/>
              <a:t>Positive edge of the clock pulse (positive-edge-triggered) or (Rising-edge-triggered).</a:t>
            </a:r>
          </a:p>
          <a:p>
            <a:pPr lvl="1"/>
            <a:r>
              <a:rPr lang="en-US" dirty="0" smtClean="0"/>
              <a:t>Negative edge of the pulse (negative-edge-triggered) or (Falling-edge-triggered).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Positive-edge-triggered</a:t>
            </a:r>
            <a:b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D flip-flop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 flip-flop: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2362200"/>
            <a:ext cx="4331720" cy="2514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505200" y="5029200"/>
            <a:ext cx="213360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Graphic Symbol</a:t>
            </a:r>
            <a:endParaRPr lang="en-US" sz="20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Positive-edge-triggered</a:t>
            </a:r>
            <a:b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D flip-flop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6600"/>
                </a:solidFill>
              </a:rPr>
              <a:t>Example</a:t>
            </a:r>
            <a:r>
              <a:rPr lang="en-US" dirty="0" smtClean="0"/>
              <a:t>: </a:t>
            </a: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Positive-edge-triggered</a:t>
            </a:r>
            <a:r>
              <a:rPr lang="en-US" dirty="0" smtClean="0"/>
              <a:t> D flip-flop.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8753" y="2590800"/>
            <a:ext cx="6901961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676400"/>
            <a:ext cx="6359285" cy="4577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Positive-edge-triggered</a:t>
            </a:r>
            <a:b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D flip-flop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676400"/>
            <a:ext cx="6001644" cy="433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819400" y="1600200"/>
            <a:ext cx="1905000" cy="1905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819400" y="3733800"/>
            <a:ext cx="1981200" cy="1981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181600" y="2514600"/>
            <a:ext cx="1752600" cy="228600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6096000"/>
            <a:ext cx="16668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Sequential circuits</a:t>
            </a:r>
            <a:endParaRPr lang="en-US" altLang="en-US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Sequential circuits use current input variables and previous input variables by </a:t>
            </a:r>
            <a:r>
              <a:rPr lang="en-US" sz="2400" dirty="0" smtClean="0"/>
              <a:t>storing </a:t>
            </a:r>
            <a:r>
              <a:rPr lang="en-US" sz="2400" dirty="0"/>
              <a:t>the information and putting back into the </a:t>
            </a:r>
            <a:r>
              <a:rPr lang="en-US" sz="2400" dirty="0" smtClean="0"/>
              <a:t>circuit </a:t>
            </a:r>
            <a:r>
              <a:rPr lang="en-US" sz="2400" dirty="0"/>
              <a:t>on the next clock (activation) cycle</a:t>
            </a:r>
            <a:r>
              <a:rPr lang="en-US" sz="2400" dirty="0" smtClean="0"/>
              <a:t>.</a:t>
            </a:r>
          </a:p>
          <a:p>
            <a:r>
              <a:rPr lang="en-US" sz="2000" dirty="0" smtClean="0">
                <a:solidFill>
                  <a:srgbClr val="006600"/>
                </a:solidFill>
              </a:rPr>
              <a:t>(Sequential circuit = Combinational logic + Memory Elements)</a:t>
            </a:r>
            <a:endParaRPr lang="en-US" sz="2000" dirty="0">
              <a:solidFill>
                <a:srgbClr val="0066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3581400"/>
            <a:ext cx="6000750" cy="3022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Positive-edge-triggered</a:t>
            </a:r>
            <a:b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D flip-flop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Cp=0 </a:t>
            </a:r>
            <a:r>
              <a:rPr lang="en-US" dirty="0" smtClean="0">
                <a:sym typeface="Wingdings" pitchFamily="2" charset="2"/>
              </a:rPr>
              <a:t>S=R=1 (steady state)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40</a:t>
            </a:fld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764" y="2209800"/>
            <a:ext cx="7636236" cy="427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Positive-edge-triggered</a:t>
            </a:r>
            <a:b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D flip-flop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S=0 &amp; R=1 </a:t>
            </a:r>
            <a:r>
              <a:rPr lang="en-US" dirty="0" smtClean="0">
                <a:sym typeface="Wingdings" pitchFamily="2" charset="2"/>
              </a:rPr>
              <a:t> Q=1 ..(set)</a:t>
            </a:r>
          </a:p>
          <a:p>
            <a:r>
              <a:rPr lang="en-US" dirty="0" smtClean="0"/>
              <a:t>S=1 &amp; R=0 </a:t>
            </a:r>
            <a:r>
              <a:rPr lang="en-US" dirty="0" smtClean="0">
                <a:sym typeface="Wingdings" pitchFamily="2" charset="2"/>
              </a:rPr>
              <a:t> Q=0 ..(Clear)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655806"/>
            <a:ext cx="7391400" cy="4125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Positive-edge-triggered</a:t>
            </a:r>
            <a:b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Negative-edge-triggered</a:t>
            </a:r>
            <a:b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D flip-flop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42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09800"/>
            <a:ext cx="8768526" cy="320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657600" y="5715000"/>
            <a:ext cx="213360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Graphic Symbol</a:t>
            </a:r>
            <a:endParaRPr lang="en-US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Memory Element</a:t>
            </a:r>
            <a:endParaRPr lang="en-US" altLang="en-US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200" dirty="0"/>
              <a:t>A Memory Element: </a:t>
            </a:r>
            <a:r>
              <a:rPr lang="en-US" sz="2200" dirty="0" smtClean="0"/>
              <a:t>logic </a:t>
            </a:r>
            <a:r>
              <a:rPr lang="en-US" sz="2200" dirty="0"/>
              <a:t>device that can </a:t>
            </a:r>
            <a:r>
              <a:rPr lang="en-US" sz="2200" dirty="0" smtClean="0"/>
              <a:t>store a binary information, this binary information defines the state of the circuit.</a:t>
            </a:r>
          </a:p>
          <a:p>
            <a:r>
              <a:rPr lang="en-US" sz="2200" dirty="0" smtClean="0"/>
              <a:t> Can remember</a:t>
            </a:r>
            <a:r>
              <a:rPr lang="en-US" sz="2200" b="1" dirty="0" smtClean="0"/>
              <a:t> </a:t>
            </a:r>
            <a:r>
              <a:rPr lang="en-US" sz="2200" dirty="0" smtClean="0"/>
              <a:t>value </a:t>
            </a:r>
            <a:r>
              <a:rPr lang="en-US" sz="2200" dirty="0"/>
              <a:t>indefinitely, or change its value on command from its inputs</a:t>
            </a:r>
            <a:r>
              <a:rPr lang="en-US" sz="2200" dirty="0" smtClean="0"/>
              <a:t>.</a:t>
            </a:r>
          </a:p>
          <a:p>
            <a:r>
              <a:rPr lang="en-US" sz="2200" dirty="0" smtClean="0">
                <a:solidFill>
                  <a:schemeClr val="tx2"/>
                </a:solidFill>
              </a:rPr>
              <a:t>Current State of a sequential Circuit</a:t>
            </a:r>
            <a:r>
              <a:rPr lang="en-US" sz="2200" dirty="0" smtClean="0"/>
              <a:t>: Value stored in memory elements (value of state variables).</a:t>
            </a:r>
          </a:p>
          <a:p>
            <a:r>
              <a:rPr lang="en-US" sz="2200" dirty="0" smtClean="0">
                <a:solidFill>
                  <a:schemeClr val="tx2"/>
                </a:solidFill>
              </a:rPr>
              <a:t>State transition: </a:t>
            </a:r>
            <a:r>
              <a:rPr lang="en-US" sz="2200" dirty="0" smtClean="0"/>
              <a:t>A change in the stored values in memory elements thus changing the sequential circuit from one state to another state.</a:t>
            </a:r>
          </a:p>
          <a:p>
            <a:r>
              <a:rPr lang="en-US" sz="2200" dirty="0" smtClean="0">
                <a:solidFill>
                  <a:schemeClr val="tx2"/>
                </a:solidFill>
              </a:rPr>
              <a:t>Types of sequential circuits </a:t>
            </a:r>
            <a:r>
              <a:rPr lang="en-US" sz="2200" dirty="0" smtClean="0"/>
              <a:t>depending on the timing of their signals:</a:t>
            </a:r>
          </a:p>
          <a:p>
            <a:pPr lvl="1"/>
            <a:r>
              <a:rPr lang="en-US" sz="2200" dirty="0" smtClean="0">
                <a:solidFill>
                  <a:srgbClr val="006600"/>
                </a:solidFill>
              </a:rPr>
              <a:t>Synchronous </a:t>
            </a:r>
          </a:p>
          <a:p>
            <a:pPr lvl="1"/>
            <a:r>
              <a:rPr lang="en-US" sz="2200" dirty="0" smtClean="0"/>
              <a:t>Asynchronous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EECC341 - </a:t>
            </a:r>
            <a:r>
              <a:rPr lang="en-US" dirty="0" err="1" smtClean="0"/>
              <a:t>Shaaban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Memory Element</a:t>
            </a:r>
            <a:b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states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500" dirty="0" smtClean="0"/>
              <a:t>The output </a:t>
            </a:r>
            <a:r>
              <a:rPr lang="en-US" sz="2500" dirty="0" smtClean="0">
                <a:solidFill>
                  <a:srgbClr val="FF0000"/>
                </a:solidFill>
              </a:rPr>
              <a:t>Q</a:t>
            </a:r>
            <a:r>
              <a:rPr lang="en-US" sz="2500" dirty="0" smtClean="0"/>
              <a:t> of the memory element represents the value stored in the memory element. This is also called the </a:t>
            </a:r>
            <a:r>
              <a:rPr lang="en-US" sz="2500" dirty="0" smtClean="0">
                <a:solidFill>
                  <a:srgbClr val="FF0000"/>
                </a:solidFill>
              </a:rPr>
              <a:t>state</a:t>
            </a:r>
            <a:r>
              <a:rPr lang="en-US" sz="2500" dirty="0" smtClean="0"/>
              <a:t> variable of the memory elements.</a:t>
            </a:r>
          </a:p>
          <a:p>
            <a:r>
              <a:rPr lang="en-US" sz="2500" dirty="0" smtClean="0"/>
              <a:t>A memory element can be in one of two possible </a:t>
            </a:r>
            <a:r>
              <a:rPr lang="en-US" sz="2500" dirty="0" smtClean="0">
                <a:solidFill>
                  <a:srgbClr val="006600"/>
                </a:solidFill>
              </a:rPr>
              <a:t>states</a:t>
            </a:r>
            <a:r>
              <a:rPr lang="en-US" sz="2500" dirty="0" smtClean="0"/>
              <a:t>:</a:t>
            </a:r>
          </a:p>
          <a:p>
            <a:pPr lvl="1"/>
            <a:r>
              <a:rPr lang="en-US" sz="2500" dirty="0" smtClean="0">
                <a:solidFill>
                  <a:srgbClr val="FF0000"/>
                </a:solidFill>
              </a:rPr>
              <a:t>Q = 0 </a:t>
            </a:r>
            <a:r>
              <a:rPr lang="en-US" sz="2500" dirty="0" smtClean="0"/>
              <a:t>(the memory element has 0 stored), also said be in state 0.</a:t>
            </a:r>
          </a:p>
          <a:p>
            <a:pPr lvl="1"/>
            <a:r>
              <a:rPr lang="en-US" sz="2500" dirty="0" smtClean="0">
                <a:solidFill>
                  <a:srgbClr val="FF0000"/>
                </a:solidFill>
              </a:rPr>
              <a:t>Q =1</a:t>
            </a:r>
            <a:r>
              <a:rPr lang="en-US" sz="2500" dirty="0" smtClean="0"/>
              <a:t> (the memory element has 1 stored), also said to be in state 1.</a:t>
            </a:r>
          </a:p>
          <a:p>
            <a:r>
              <a:rPr lang="en-US" sz="2500" dirty="0" smtClean="0"/>
              <a:t>A sequential circuit that contains </a:t>
            </a:r>
            <a:r>
              <a:rPr lang="en-US" sz="2500" b="1" dirty="0" smtClean="0">
                <a:solidFill>
                  <a:srgbClr val="006600"/>
                </a:solidFill>
              </a:rPr>
              <a:t>n</a:t>
            </a:r>
            <a:r>
              <a:rPr lang="en-US" sz="2500" dirty="0" smtClean="0"/>
              <a:t> memory elements could be in one of a maximum of </a:t>
            </a:r>
            <a:r>
              <a:rPr lang="en-US" sz="2500" b="1" dirty="0" smtClean="0">
                <a:solidFill>
                  <a:srgbClr val="006600"/>
                </a:solidFill>
              </a:rPr>
              <a:t>2</a:t>
            </a:r>
            <a:r>
              <a:rPr lang="en-US" sz="2500" b="1" baseline="30000" dirty="0" smtClean="0">
                <a:solidFill>
                  <a:srgbClr val="006600"/>
                </a:solidFill>
              </a:rPr>
              <a:t>n</a:t>
            </a:r>
            <a:r>
              <a:rPr lang="en-US" sz="2500" dirty="0" smtClean="0"/>
              <a:t> states at any given time depending on the stored values in the memory elements.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EECC341 - Shaaban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Memory Element</a:t>
            </a:r>
            <a:b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commands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</a:t>
            </a:r>
            <a:r>
              <a:rPr lang="en-US" b="1" dirty="0" smtClean="0">
                <a:solidFill>
                  <a:srgbClr val="006600"/>
                </a:solidFill>
              </a:rPr>
              <a:t>commands</a:t>
            </a:r>
            <a:r>
              <a:rPr lang="en-US" dirty="0" smtClean="0"/>
              <a:t> to the memory element formed by its input(s) may include: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Set</a:t>
            </a:r>
            <a:r>
              <a:rPr lang="en-US" dirty="0" smtClean="0"/>
              <a:t>: Store 1 (Q=1) in the memory element.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Reset</a:t>
            </a:r>
            <a:r>
              <a:rPr lang="en-US" dirty="0" smtClean="0"/>
              <a:t>: Store 0 (Q=0) in the memory element.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Flip</a:t>
            </a:r>
            <a:r>
              <a:rPr lang="en-US" dirty="0" smtClean="0"/>
              <a:t>: Change stored value from 0 to 1 or from 1 to 0.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Hold</a:t>
            </a:r>
            <a:r>
              <a:rPr lang="en-US" dirty="0" smtClean="0"/>
              <a:t> value: Memory value does not change.</a:t>
            </a:r>
          </a:p>
          <a:p>
            <a:r>
              <a:rPr lang="en-US" dirty="0" smtClean="0"/>
              <a:t>Memory Element </a:t>
            </a:r>
            <a:r>
              <a:rPr lang="en-US" b="1" dirty="0" smtClean="0">
                <a:solidFill>
                  <a:srgbClr val="006600"/>
                </a:solidFill>
              </a:rPr>
              <a:t>state transition</a:t>
            </a:r>
            <a:r>
              <a:rPr lang="en-US" dirty="0" smtClean="0"/>
              <a:t>: A change in the stored value from 0 to 1, or from 1 to 0 such as that caused by a </a:t>
            </a:r>
            <a:r>
              <a:rPr lang="en-US" b="1" dirty="0" smtClean="0">
                <a:solidFill>
                  <a:srgbClr val="006600"/>
                </a:solidFill>
              </a:rPr>
              <a:t>flip</a:t>
            </a:r>
            <a:r>
              <a:rPr lang="en-US" dirty="0" smtClean="0"/>
              <a:t> command.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US" dirty="0" smtClean="0"/>
              <a:t>EECC341 - </a:t>
            </a:r>
            <a:r>
              <a:rPr lang="en-US" dirty="0" err="1" smtClean="0"/>
              <a:t>Shaaban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Synchronous Sequential circuits</a:t>
            </a:r>
            <a:endParaRPr lang="en-US" altLang="en-US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Synchronous Sequential circuits must employ signals that affect the memory elements only at discrete instance of time</a:t>
            </a:r>
            <a:r>
              <a:rPr lang="en-US" dirty="0" smtClean="0">
                <a:sym typeface="Wingdings" pitchFamily="2" charset="2"/>
              </a:rPr>
              <a:t> using pulses of limited duration, where one pulse represents logic 1 and </a:t>
            </a:r>
            <a:r>
              <a:rPr lang="en-US" dirty="0">
                <a:sym typeface="Wingdings" pitchFamily="2" charset="2"/>
              </a:rPr>
              <a:t>a</a:t>
            </a:r>
            <a:r>
              <a:rPr lang="en-US" dirty="0" smtClean="0">
                <a:sym typeface="Wingdings" pitchFamily="2" charset="2"/>
              </a:rPr>
              <a:t>nother pulse represents logic 0.</a:t>
            </a:r>
          </a:p>
          <a:p>
            <a:r>
              <a:rPr lang="en-US" dirty="0" smtClean="0">
                <a:sym typeface="Wingdings" pitchFamily="2" charset="2"/>
              </a:rPr>
              <a:t>Synchronization is achieved by a timing device called </a:t>
            </a:r>
            <a:r>
              <a:rPr lang="en-US" b="1" i="1" dirty="0" smtClean="0">
                <a:sym typeface="Wingdings" pitchFamily="2" charset="2"/>
              </a:rPr>
              <a:t>master-clock generator.</a:t>
            </a:r>
          </a:p>
          <a:p>
            <a:r>
              <a:rPr lang="en-US" dirty="0" smtClean="0">
                <a:solidFill>
                  <a:srgbClr val="006600"/>
                </a:solidFill>
              </a:rPr>
              <a:t>(Synchronous Sequential Circuits: Sequential circuits that have a clock signal as one of its inputs)</a:t>
            </a:r>
            <a:endParaRPr lang="en-US" i="1" dirty="0" smtClean="0">
              <a:solidFill>
                <a:srgbClr val="006600"/>
              </a:solidFill>
              <a:sym typeface="Wingdings" pitchFamily="2" charset="2"/>
            </a:endParaRPr>
          </a:p>
          <a:p>
            <a:r>
              <a:rPr lang="en-US" dirty="0" smtClean="0"/>
              <a:t>Synchronous Sequential circuits that use clock pulses in the input of memory elements are called </a:t>
            </a:r>
            <a:r>
              <a:rPr lang="en-US" b="1" i="1" dirty="0" smtClean="0"/>
              <a:t>clocked sequential circuits.</a:t>
            </a:r>
            <a:endParaRPr lang="en-US" b="1" i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US" dirty="0" smtClean="0"/>
              <a:t>EECC341 - </a:t>
            </a:r>
            <a:r>
              <a:rPr lang="en-US" dirty="0" err="1" smtClean="0"/>
              <a:t>Shaaban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Clock Signals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clock signal is a periodic square wave that indefinitely switches values from 0 to 1 and 1 to 0 at fixed intervals.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16" y="3429000"/>
            <a:ext cx="9000309" cy="19812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4A160-E80D-4869-AA9B-D78BDEA4295E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0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US" dirty="0" smtClean="0"/>
              <a:t>EECC341 - </a:t>
            </a:r>
            <a:r>
              <a:rPr lang="en-US" dirty="0" err="1" smtClean="0"/>
              <a:t>Shaaban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1003</TotalTime>
  <Words>1734</Words>
  <Application>Microsoft Office PowerPoint</Application>
  <PresentationFormat>On-screen Show (4:3)</PresentationFormat>
  <Paragraphs>267</Paragraphs>
  <Slides>42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Slide 1</vt:lpstr>
      <vt:lpstr>Chapter 8 Sequential Circuits</vt:lpstr>
      <vt:lpstr>Classification of Combinational Logic </vt:lpstr>
      <vt:lpstr>Sequential circuits</vt:lpstr>
      <vt:lpstr>Memory Element</vt:lpstr>
      <vt:lpstr>Memory Element states</vt:lpstr>
      <vt:lpstr>Memory Element commands</vt:lpstr>
      <vt:lpstr>Synchronous Sequential circuits</vt:lpstr>
      <vt:lpstr>Clock Signals</vt:lpstr>
      <vt:lpstr>Sequential Circuit Memory Elements: (Latches, Flip-Flops)</vt:lpstr>
      <vt:lpstr>Clocked sequential circuits.</vt:lpstr>
      <vt:lpstr>Flip-Flops</vt:lpstr>
      <vt:lpstr>Basic flip flop circuit (latch)</vt:lpstr>
      <vt:lpstr>Basic flip flop circuit (latch)</vt:lpstr>
      <vt:lpstr>Basic flip flop circuit (latch)</vt:lpstr>
      <vt:lpstr>Basic flip flop circuit with NAND gates</vt:lpstr>
      <vt:lpstr>RS flip-flop (Clocked) RS flip-flop</vt:lpstr>
      <vt:lpstr>Slide 18</vt:lpstr>
      <vt:lpstr>RS flip-flop (Clocked) RS flip-flop</vt:lpstr>
      <vt:lpstr>D flip-flop (gated D-latch)</vt:lpstr>
      <vt:lpstr>D flip-flop (gated D-latch)</vt:lpstr>
      <vt:lpstr>D flip-flop (gated D-latch)</vt:lpstr>
      <vt:lpstr>D flip-flop</vt:lpstr>
      <vt:lpstr>JK Flip-Flop</vt:lpstr>
      <vt:lpstr>JK Flip-Flop</vt:lpstr>
      <vt:lpstr>JK Flip-Flop</vt:lpstr>
      <vt:lpstr>JK Flip-Flop</vt:lpstr>
      <vt:lpstr>T flip-flops</vt:lpstr>
      <vt:lpstr>T flip-flops</vt:lpstr>
      <vt:lpstr>T flip-flops</vt:lpstr>
      <vt:lpstr>Triggering of Flip-flops</vt:lpstr>
      <vt:lpstr>Triggering of Flip-flops</vt:lpstr>
      <vt:lpstr>Triggering of Flip-flops</vt:lpstr>
      <vt:lpstr>Triggering of Flip-flops</vt:lpstr>
      <vt:lpstr>Edge Triggered Flip-Flop </vt:lpstr>
      <vt:lpstr>Positive-edge-triggered  D flip-flop</vt:lpstr>
      <vt:lpstr>Positive-edge-triggered  D flip-flop</vt:lpstr>
      <vt:lpstr>comparison</vt:lpstr>
      <vt:lpstr>Positive-edge-triggered  D flip-flop</vt:lpstr>
      <vt:lpstr>Positive-edge-triggered  D flip-flop</vt:lpstr>
      <vt:lpstr>Positive-edge-triggered  D flip-flop</vt:lpstr>
      <vt:lpstr>Positive-edge-triggered Negative-edge-triggered  D flip-flop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Sequential Circuits</dc:title>
  <dc:creator>Dareen</dc:creator>
  <cp:lastModifiedBy>Halrefai</cp:lastModifiedBy>
  <cp:revision>121</cp:revision>
  <dcterms:created xsi:type="dcterms:W3CDTF">2014-05-13T16:54:12Z</dcterms:created>
  <dcterms:modified xsi:type="dcterms:W3CDTF">2016-12-04T11:16:40Z</dcterms:modified>
</cp:coreProperties>
</file>